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1" r:id="rId3"/>
    <p:sldId id="292" r:id="rId4"/>
    <p:sldId id="293" r:id="rId5"/>
    <p:sldId id="294" r:id="rId6"/>
    <p:sldId id="295" r:id="rId7"/>
    <p:sldId id="296" r:id="rId8"/>
    <p:sldId id="298" r:id="rId9"/>
    <p:sldId id="29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  <a:p>
            <a:pPr lvl="4"/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331898"/>
            <a:ext cx="8228013" cy="2756186"/>
          </a:xfrm>
        </p:spPr>
        <p:txBody>
          <a:bodyPr/>
          <a:lstStyle/>
          <a:p>
            <a:r>
              <a:rPr lang="en-US" dirty="0" smtClean="0"/>
              <a:t>Unit </a:t>
            </a:r>
            <a:r>
              <a:rPr lang="en-US" dirty="0" smtClean="0"/>
              <a:t>13 </a:t>
            </a:r>
            <a:br>
              <a:rPr lang="en-US" dirty="0" smtClean="0"/>
            </a:br>
            <a:r>
              <a:rPr lang="en-US" dirty="0" smtClean="0"/>
              <a:t>Admittin</a:t>
            </a:r>
            <a:r>
              <a:rPr lang="en-US" dirty="0" smtClean="0"/>
              <a:t>g a Resident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841376"/>
            <a:ext cx="8228013" cy="1066800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solidFill>
                  <a:schemeClr val="tx1"/>
                </a:solidFill>
                <a:latin typeface="Arial Black"/>
                <a:cs typeface="Arial Black"/>
              </a:rPr>
              <a:t>Clinical skills testing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1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For your planner….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337709"/>
            <a:ext cx="7662864" cy="4213647"/>
          </a:xfrm>
        </p:spPr>
        <p:txBody>
          <a:bodyPr>
            <a:normAutofit/>
          </a:bodyPr>
          <a:lstStyle/>
          <a:p>
            <a:r>
              <a:rPr lang="en-US" dirty="0" smtClean="0"/>
              <a:t>Wed</a:t>
            </a:r>
            <a:r>
              <a:rPr lang="en-US" dirty="0" smtClean="0"/>
              <a:t>, Jan 4: 50 point </a:t>
            </a:r>
            <a:r>
              <a:rPr lang="en-US" b="1" dirty="0" smtClean="0"/>
              <a:t>exam over Unit 12</a:t>
            </a:r>
            <a:r>
              <a:rPr lang="en-US" dirty="0" smtClean="0"/>
              <a:t>.  30 questions.</a:t>
            </a:r>
          </a:p>
          <a:p>
            <a:r>
              <a:rPr lang="en-US" dirty="0" smtClean="0"/>
              <a:t>Thurs, Jan 5: Clinical skills testing: admitting a resident</a:t>
            </a:r>
          </a:p>
          <a:p>
            <a:r>
              <a:rPr lang="en-US" dirty="0" smtClean="0"/>
              <a:t>Fri, Jan 6: Clinical skills testing.  “Interview with an older person” essay due for 4h hour class.  Unit 13 homework packet due for 5</a:t>
            </a:r>
            <a:r>
              <a:rPr lang="en-US" baseline="30000" dirty="0" smtClean="0"/>
              <a:t>th</a:t>
            </a:r>
            <a:r>
              <a:rPr lang="en-US" dirty="0" smtClean="0"/>
              <a:t> hour class.</a:t>
            </a:r>
          </a:p>
          <a:p>
            <a:r>
              <a:rPr lang="en-US" dirty="0" smtClean="0"/>
              <a:t>Sat, Jan 7: </a:t>
            </a:r>
            <a:r>
              <a:rPr lang="en-US" dirty="0" err="1" smtClean="0"/>
              <a:t>Clinicals</a:t>
            </a:r>
            <a:r>
              <a:rPr lang="en-US" dirty="0" smtClean="0"/>
              <a:t> at Manor Care for Group C</a:t>
            </a:r>
            <a:r>
              <a:rPr lang="en-US" dirty="0" smtClean="0"/>
              <a:t>.</a:t>
            </a:r>
          </a:p>
          <a:p>
            <a:r>
              <a:rPr lang="en-US" dirty="0"/>
              <a:t>Mon, Jan 9: Unit 13 packet due for 4</a:t>
            </a:r>
            <a:r>
              <a:rPr lang="en-US" baseline="30000" dirty="0"/>
              <a:t>th</a:t>
            </a:r>
            <a:r>
              <a:rPr lang="en-US" dirty="0"/>
              <a:t> hour class.  </a:t>
            </a:r>
            <a:r>
              <a:rPr lang="en-US" dirty="0" smtClean="0"/>
              <a:t>Finish clinical </a:t>
            </a:r>
            <a:r>
              <a:rPr lang="en-US" dirty="0"/>
              <a:t>skills testing.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73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For your planner….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337709"/>
            <a:ext cx="7662864" cy="4213647"/>
          </a:xfrm>
        </p:spPr>
        <p:txBody>
          <a:bodyPr>
            <a:normAutofit/>
          </a:bodyPr>
          <a:lstStyle/>
          <a:p>
            <a:r>
              <a:rPr lang="en-US" dirty="0" smtClean="0"/>
              <a:t>Tues</a:t>
            </a:r>
            <a:r>
              <a:rPr lang="en-US" dirty="0" smtClean="0"/>
              <a:t>, Jan 10: 50 point </a:t>
            </a:r>
            <a:r>
              <a:rPr lang="en-US" b="1" dirty="0" smtClean="0"/>
              <a:t>Unit 13 exam </a:t>
            </a:r>
            <a:r>
              <a:rPr lang="en-US" dirty="0" smtClean="0"/>
              <a:t>for 5</a:t>
            </a:r>
            <a:r>
              <a:rPr lang="en-US" baseline="30000" dirty="0" smtClean="0"/>
              <a:t>th</a:t>
            </a:r>
            <a:r>
              <a:rPr lang="en-US" dirty="0" smtClean="0"/>
              <a:t> hour class.  20  questions.</a:t>
            </a:r>
          </a:p>
          <a:p>
            <a:r>
              <a:rPr lang="en-US" dirty="0" smtClean="0"/>
              <a:t>Wed, Jan 11: 50 point </a:t>
            </a:r>
            <a:r>
              <a:rPr lang="en-US" b="1" dirty="0" smtClean="0"/>
              <a:t>Unit 13 exam </a:t>
            </a:r>
            <a:r>
              <a:rPr lang="en-US" dirty="0" smtClean="0"/>
              <a:t>for 4</a:t>
            </a:r>
            <a:r>
              <a:rPr lang="en-US" baseline="30000" dirty="0" smtClean="0"/>
              <a:t>th</a:t>
            </a:r>
            <a:r>
              <a:rPr lang="en-US" dirty="0" smtClean="0"/>
              <a:t> hour class.  Review for learning targets test 5</a:t>
            </a:r>
            <a:r>
              <a:rPr lang="en-US" baseline="30000" dirty="0" smtClean="0"/>
              <a:t>th</a:t>
            </a:r>
            <a:r>
              <a:rPr lang="en-US" dirty="0" smtClean="0"/>
              <a:t> hour class.</a:t>
            </a:r>
          </a:p>
          <a:p>
            <a:r>
              <a:rPr lang="en-US" dirty="0" smtClean="0"/>
              <a:t>Thurs, Jan 12: Review for learning targets test 4</a:t>
            </a:r>
            <a:r>
              <a:rPr lang="en-US" baseline="30000" dirty="0" smtClean="0"/>
              <a:t>th</a:t>
            </a:r>
            <a:r>
              <a:rPr lang="en-US" dirty="0" smtClean="0"/>
              <a:t> hour.  </a:t>
            </a:r>
            <a:r>
              <a:rPr lang="en-US" b="1" dirty="0" smtClean="0"/>
              <a:t>Learning targets test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hour.</a:t>
            </a:r>
          </a:p>
          <a:p>
            <a:r>
              <a:rPr lang="en-US" dirty="0" smtClean="0"/>
              <a:t>Fri, Jan 13: </a:t>
            </a:r>
            <a:r>
              <a:rPr lang="en-US" b="1" dirty="0" smtClean="0"/>
              <a:t>Learning targets test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hour.  Honors research papers &amp; testing due.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33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will work…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70094"/>
            <a:ext cx="8229600" cy="3698439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sz="2800" dirty="0" smtClean="0"/>
              <a:t>You will work </a:t>
            </a:r>
            <a:r>
              <a:rPr lang="en-US" sz="2800" dirty="0"/>
              <a:t>in groups of 3 – </a:t>
            </a:r>
            <a:r>
              <a:rPr lang="en-US" sz="2800" dirty="0" smtClean="0"/>
              <a:t>4 (as assigned).  </a:t>
            </a:r>
            <a:r>
              <a:rPr lang="en-US" sz="2800" dirty="0"/>
              <a:t>Group decides who completes the procedure checklist “Preparing the Person’s room.”   </a:t>
            </a:r>
            <a:r>
              <a:rPr lang="en-US" sz="2800" dirty="0" smtClean="0"/>
              <a:t>You </a:t>
            </a:r>
            <a:r>
              <a:rPr lang="en-US" sz="2800" dirty="0"/>
              <a:t>may create a notecard for yourselves to be sure everything is set up correctly.   Whoever plays the part of the resident for #2 (below) must help with preparing the room.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378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will work…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3" y="2770094"/>
            <a:ext cx="8080906" cy="3444439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en-US" sz="2800" dirty="0"/>
              <a:t>Two people in the group should work together to complete “Admitting the Person,” including introductions, assessments (vital signs, height, &amp; weight), documenting on the admissions form, completing a clothing &amp; belongings list, and orienting the person to the area.  A</a:t>
            </a:r>
            <a:r>
              <a:rPr lang="en-US" sz="2800" i="1" dirty="0"/>
              <a:t> group member who prepared the room should play the part of the resident.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980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scenario…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6133"/>
            <a:ext cx="8348133" cy="4063999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en-US" sz="2800" dirty="0"/>
              <a:t>Information you have received from the nurse is that the resident you will admit is coming for respite care while her caretaker is on a 2 week vacation.  She will not need to change into a gown.  There is no IV.  The admitting nurse has determined she is capable of independently using her walker and standing on scale.  You will not need a urine sample.  She has no restrictions that affect positioning, fluid intake, or method of obtaining vital signs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9076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 – you will earn a grade as a group. 25 points total.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252133"/>
            <a:ext cx="7662864" cy="416559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Groups for 4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hour (in the order you will test)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A. Nicole, </a:t>
            </a:r>
            <a:r>
              <a:rPr lang="en-US" dirty="0" err="1"/>
              <a:t>Srujal</a:t>
            </a:r>
            <a:r>
              <a:rPr lang="en-US" dirty="0"/>
              <a:t>, </a:t>
            </a:r>
            <a:r>
              <a:rPr lang="en-US" dirty="0" err="1"/>
              <a:t>Prachi</a:t>
            </a:r>
            <a:r>
              <a:rPr lang="en-US" dirty="0"/>
              <a:t>, Christian</a:t>
            </a:r>
          </a:p>
          <a:p>
            <a:pPr marL="0" indent="0">
              <a:buNone/>
            </a:pPr>
            <a:r>
              <a:rPr lang="en-US" dirty="0"/>
              <a:t>	B. </a:t>
            </a:r>
            <a:r>
              <a:rPr lang="en-US" dirty="0" err="1"/>
              <a:t>Jasmaureen</a:t>
            </a:r>
            <a:r>
              <a:rPr lang="en-US" dirty="0"/>
              <a:t>, Celina, Danielle, *Taylor M.</a:t>
            </a:r>
          </a:p>
          <a:p>
            <a:pPr marL="0" indent="0">
              <a:buNone/>
            </a:pPr>
            <a:r>
              <a:rPr lang="en-US" dirty="0"/>
              <a:t>	C. Ed, Neil, Hubert, Dan</a:t>
            </a:r>
          </a:p>
          <a:p>
            <a:pPr marL="0" indent="0">
              <a:buNone/>
            </a:pPr>
            <a:r>
              <a:rPr lang="en-US" dirty="0"/>
              <a:t>	D. *Kristen, Katie, </a:t>
            </a:r>
            <a:r>
              <a:rPr lang="en-US" dirty="0" err="1"/>
              <a:t>Shinera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E. Michal, </a:t>
            </a:r>
            <a:r>
              <a:rPr lang="en-US" dirty="0" err="1"/>
              <a:t>Alexa</a:t>
            </a:r>
            <a:r>
              <a:rPr lang="en-US" dirty="0"/>
              <a:t>, *Amy</a:t>
            </a:r>
          </a:p>
          <a:p>
            <a:pPr marL="0" indent="0">
              <a:buNone/>
            </a:pPr>
            <a:r>
              <a:rPr lang="en-US" dirty="0"/>
              <a:t>	F. Jessica, Erin, *Taylor 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507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 – you will earn a grade as a group. 25 points total.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252133"/>
            <a:ext cx="7662864" cy="416559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Groups for 5</a:t>
            </a:r>
            <a:r>
              <a:rPr lang="en-US" sz="2400" baseline="30000" dirty="0"/>
              <a:t>th</a:t>
            </a:r>
            <a:r>
              <a:rPr lang="en-US" sz="2400" dirty="0"/>
              <a:t> hour</a:t>
            </a:r>
          </a:p>
          <a:p>
            <a:pPr marL="800100" lvl="1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 err="1"/>
              <a:t>Ravina</a:t>
            </a:r>
            <a:r>
              <a:rPr lang="en-US" sz="2400" dirty="0"/>
              <a:t>, Masumi, </a:t>
            </a:r>
            <a:r>
              <a:rPr lang="en-US" sz="2400" dirty="0" err="1"/>
              <a:t>Juhi</a:t>
            </a:r>
            <a:r>
              <a:rPr lang="en-US" sz="2400" dirty="0"/>
              <a:t>, </a:t>
            </a:r>
            <a:r>
              <a:rPr lang="en-US" sz="2400" dirty="0" err="1"/>
              <a:t>Avani</a:t>
            </a:r>
            <a:endParaRPr lang="en-US" sz="2400" dirty="0"/>
          </a:p>
          <a:p>
            <a:pPr marL="800100" lvl="1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/>
              <a:t>Dana, Pierce, Sabrina, Nick</a:t>
            </a:r>
          </a:p>
          <a:p>
            <a:pPr marL="800100" lvl="1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/>
              <a:t>Allie, Bailey, Rachel</a:t>
            </a:r>
          </a:p>
          <a:p>
            <a:pPr marL="800100" lvl="1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/>
              <a:t>Rishi, James, Jessica</a:t>
            </a:r>
          </a:p>
          <a:p>
            <a:pPr marL="800100" lvl="1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2400" dirty="0"/>
              <a:t>Eduardo, </a:t>
            </a:r>
            <a:r>
              <a:rPr lang="en-US" sz="2400" dirty="0" err="1"/>
              <a:t>Sagar</a:t>
            </a:r>
            <a:r>
              <a:rPr lang="en-US" sz="2400" dirty="0"/>
              <a:t>, Sergio</a:t>
            </a:r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58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Preparation today…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455334"/>
            <a:ext cx="7662864" cy="3996266"/>
          </a:xfrm>
        </p:spPr>
        <p:txBody>
          <a:bodyPr>
            <a:normAutofit/>
          </a:bodyPr>
          <a:lstStyle/>
          <a:p>
            <a:r>
              <a:rPr lang="en-US" dirty="0" smtClean="0"/>
              <a:t>First 2 groups from 4</a:t>
            </a:r>
            <a:r>
              <a:rPr lang="en-US" baseline="30000" dirty="0" smtClean="0"/>
              <a:t>th</a:t>
            </a:r>
            <a:r>
              <a:rPr lang="en-US" dirty="0" smtClean="0"/>
              <a:t> hour can organize their supplies in the left 2 bedside stands.</a:t>
            </a:r>
          </a:p>
          <a:p>
            <a:r>
              <a:rPr lang="en-US" dirty="0" smtClean="0"/>
              <a:t>First 2 groups from 5</a:t>
            </a:r>
            <a:r>
              <a:rPr lang="en-US" baseline="30000" dirty="0" smtClean="0"/>
              <a:t>th</a:t>
            </a:r>
            <a:r>
              <a:rPr lang="en-US" dirty="0" smtClean="0"/>
              <a:t> hour can organize their supplies in the right 2 bedside stands.</a:t>
            </a:r>
          </a:p>
          <a:p>
            <a:r>
              <a:rPr lang="en-US" dirty="0" smtClean="0"/>
              <a:t>I hope to test at least 3 groups per day, so once first group is done &amp; second group moves to testing unit, the third group can organize their their supplies.</a:t>
            </a:r>
          </a:p>
          <a:p>
            <a:r>
              <a:rPr lang="en-US" dirty="0" smtClean="0"/>
              <a:t>Vital signs: we will use automatic BP cuff &amp; electronic thermometer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0757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191</TotalTime>
  <Words>575</Words>
  <Application>Microsoft Macintosh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Genesis</vt:lpstr>
      <vt:lpstr>Unit 13  Admitting a Resident</vt:lpstr>
      <vt:lpstr>For your planner….</vt:lpstr>
      <vt:lpstr>For your planner….</vt:lpstr>
      <vt:lpstr>How it will work…</vt:lpstr>
      <vt:lpstr>How it will work…</vt:lpstr>
      <vt:lpstr>The scenario…</vt:lpstr>
      <vt:lpstr>Groups – you will earn a grade as a group. 25 points total.</vt:lpstr>
      <vt:lpstr>Groups – you will earn a grade as a group. 25 points total.</vt:lpstr>
      <vt:lpstr>Preparation today…</vt:lpstr>
    </vt:vector>
  </TitlesOfParts>
  <Company>Bartlett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12 review</dc:title>
  <dc:creator>Marcia DeHaan</dc:creator>
  <cp:lastModifiedBy>Marcia DeHaan</cp:lastModifiedBy>
  <cp:revision>26</cp:revision>
  <dcterms:created xsi:type="dcterms:W3CDTF">2011-12-31T12:59:47Z</dcterms:created>
  <dcterms:modified xsi:type="dcterms:W3CDTF">2012-01-04T16:19:10Z</dcterms:modified>
</cp:coreProperties>
</file>